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ie_(dra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d149045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d149045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d4631617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d4631617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050">
                <a:solidFill>
                  <a:srgbClr val="202122"/>
                </a:solidFill>
                <a:highlight>
                  <a:srgbClr val="FFFFFF"/>
                </a:highlight>
              </a:rPr>
              <a:t>Unanimous decision win:</a:t>
            </a:r>
            <a:r>
              <a:rPr lang="en" sz="1050">
                <a:solidFill>
                  <a:srgbClr val="202122"/>
                </a:solidFill>
                <a:highlight>
                  <a:srgbClr val="FFFFFF"/>
                </a:highlight>
              </a:rPr>
              <a:t> All three judges have the same fighter as the winner.</a:t>
            </a:r>
            <a:endParaRPr sz="1050">
              <a:solidFill>
                <a:srgbClr val="202122"/>
              </a:solidFill>
              <a:highlight>
                <a:srgbClr val="FFFFFF"/>
              </a:highlight>
            </a:endParaRPr>
          </a:p>
          <a:p>
            <a:pPr indent="0" lvl="0" marL="0" rtl="0" algn="l">
              <a:lnSpc>
                <a:spcPct val="115000"/>
              </a:lnSpc>
              <a:spcBef>
                <a:spcPts val="600"/>
              </a:spcBef>
              <a:spcAft>
                <a:spcPts val="0"/>
              </a:spcAft>
              <a:buNone/>
            </a:pPr>
            <a:r>
              <a:rPr b="1" lang="en" sz="1050">
                <a:solidFill>
                  <a:srgbClr val="202122"/>
                </a:solidFill>
                <a:highlight>
                  <a:srgbClr val="FFFFFF"/>
                </a:highlight>
              </a:rPr>
              <a:t>Majority decision win</a:t>
            </a:r>
            <a:r>
              <a:rPr lang="en" sz="1050">
                <a:solidFill>
                  <a:srgbClr val="202122"/>
                </a:solidFill>
                <a:highlight>
                  <a:srgbClr val="FFFFFF"/>
                </a:highlight>
              </a:rPr>
              <a:t>: Two judges have one fighter winning the fight and the third judge scores it a draw.</a:t>
            </a:r>
            <a:endParaRPr sz="1050">
              <a:solidFill>
                <a:srgbClr val="202122"/>
              </a:solidFill>
              <a:highlight>
                <a:srgbClr val="FFFFFF"/>
              </a:highlight>
            </a:endParaRPr>
          </a:p>
          <a:p>
            <a:pPr indent="0" lvl="0" marL="0" rtl="0" algn="l">
              <a:lnSpc>
                <a:spcPct val="115000"/>
              </a:lnSpc>
              <a:spcBef>
                <a:spcPts val="600"/>
              </a:spcBef>
              <a:spcAft>
                <a:spcPts val="0"/>
              </a:spcAft>
              <a:buNone/>
            </a:pPr>
            <a:r>
              <a:rPr b="1" lang="en" sz="1050">
                <a:solidFill>
                  <a:srgbClr val="202122"/>
                </a:solidFill>
                <a:highlight>
                  <a:srgbClr val="FFFFFF"/>
                </a:highlight>
              </a:rPr>
              <a:t>Split decision win</a:t>
            </a:r>
            <a:r>
              <a:rPr lang="en" sz="1050">
                <a:solidFill>
                  <a:srgbClr val="202122"/>
                </a:solidFill>
                <a:highlight>
                  <a:srgbClr val="FFFFFF"/>
                </a:highlight>
              </a:rPr>
              <a:t>: Two judges have one fighter winning the fight and the third judge has the other fighter winning it.</a:t>
            </a:r>
            <a:endParaRPr sz="1050">
              <a:solidFill>
                <a:srgbClr val="202122"/>
              </a:solidFill>
              <a:highlight>
                <a:srgbClr val="FFFFFF"/>
              </a:highlight>
            </a:endParaRPr>
          </a:p>
          <a:p>
            <a:pPr indent="0" lvl="0" marL="0" rtl="0" algn="l">
              <a:lnSpc>
                <a:spcPct val="115000"/>
              </a:lnSpc>
              <a:spcBef>
                <a:spcPts val="600"/>
              </a:spcBef>
              <a:spcAft>
                <a:spcPts val="0"/>
              </a:spcAft>
              <a:buNone/>
            </a:pPr>
            <a:r>
              <a:rPr b="1" lang="en" sz="1050">
                <a:solidFill>
                  <a:srgbClr val="0645AD"/>
                </a:solidFill>
                <a:highlight>
                  <a:srgbClr val="FFFFFF"/>
                </a:highlight>
                <a:uFill>
                  <a:noFill/>
                </a:uFill>
                <a:hlinkClick r:id="rId2">
                  <a:extLst>
                    <a:ext uri="{A12FA001-AC4F-418D-AE19-62706E023703}">
                      <ahyp:hlinkClr val="tx"/>
                    </a:ext>
                  </a:extLst>
                </a:hlinkClick>
              </a:rPr>
              <a:t>Unanimous draw</a:t>
            </a:r>
            <a:r>
              <a:rPr lang="en" sz="1050">
                <a:solidFill>
                  <a:srgbClr val="202122"/>
                </a:solidFill>
                <a:highlight>
                  <a:srgbClr val="FFFFFF"/>
                </a:highlight>
              </a:rPr>
              <a:t>: All three judges score it a draw.</a:t>
            </a:r>
            <a:endParaRPr sz="1050">
              <a:solidFill>
                <a:srgbClr val="202122"/>
              </a:solidFill>
              <a:highlight>
                <a:srgbClr val="FFFFFF"/>
              </a:highlight>
            </a:endParaRPr>
          </a:p>
          <a:p>
            <a:pPr indent="0" lvl="0" marL="0" rtl="0" algn="l">
              <a:lnSpc>
                <a:spcPct val="115000"/>
              </a:lnSpc>
              <a:spcBef>
                <a:spcPts val="600"/>
              </a:spcBef>
              <a:spcAft>
                <a:spcPts val="0"/>
              </a:spcAft>
              <a:buNone/>
            </a:pPr>
            <a:r>
              <a:rPr b="1" lang="en" sz="1050">
                <a:solidFill>
                  <a:srgbClr val="202122"/>
                </a:solidFill>
                <a:highlight>
                  <a:srgbClr val="FFFFFF"/>
                </a:highlight>
              </a:rPr>
              <a:t>Majority draw:</a:t>
            </a:r>
            <a:r>
              <a:rPr lang="en" sz="1050">
                <a:solidFill>
                  <a:srgbClr val="202122"/>
                </a:solidFill>
                <a:highlight>
                  <a:srgbClr val="FFFFFF"/>
                </a:highlight>
              </a:rPr>
              <a:t> Two judges score it a draw, and the third judge has a winner.</a:t>
            </a:r>
            <a:endParaRPr sz="1050">
              <a:solidFill>
                <a:srgbClr val="202122"/>
              </a:solidFill>
              <a:highlight>
                <a:srgbClr val="FFFFFF"/>
              </a:highlight>
            </a:endParaRPr>
          </a:p>
          <a:p>
            <a:pPr indent="0" lvl="0" marL="0" rtl="0" algn="l">
              <a:lnSpc>
                <a:spcPct val="115000"/>
              </a:lnSpc>
              <a:spcBef>
                <a:spcPts val="600"/>
              </a:spcBef>
              <a:spcAft>
                <a:spcPts val="0"/>
              </a:spcAft>
              <a:buNone/>
            </a:pPr>
            <a:r>
              <a:rPr b="1" lang="en" sz="1050">
                <a:solidFill>
                  <a:srgbClr val="202122"/>
                </a:solidFill>
                <a:highlight>
                  <a:srgbClr val="FFFFFF"/>
                </a:highlight>
              </a:rPr>
              <a:t>Split draw:</a:t>
            </a:r>
            <a:r>
              <a:rPr lang="en" sz="1050">
                <a:solidFill>
                  <a:srgbClr val="202122"/>
                </a:solidFill>
                <a:highlight>
                  <a:srgbClr val="FFFFFF"/>
                </a:highlight>
              </a:rPr>
              <a:t> One judge scores it a draw, and the other two judges have different winners.</a:t>
            </a:r>
            <a:endParaRPr sz="1050">
              <a:solidFill>
                <a:srgbClr val="202122"/>
              </a:solidFill>
              <a:highlight>
                <a:srgbClr val="FFFFFF"/>
              </a:highlight>
            </a:endParaRPr>
          </a:p>
          <a:p>
            <a:pPr indent="0" lvl="0" marL="0" rtl="0" algn="l">
              <a:lnSpc>
                <a:spcPct val="160000"/>
              </a:lnSpc>
              <a:spcBef>
                <a:spcPts val="1200"/>
              </a:spcBef>
              <a:spcAft>
                <a:spcPts val="0"/>
              </a:spcAft>
              <a:buClr>
                <a:schemeClr val="dk1"/>
              </a:buClr>
              <a:buSzPts val="1100"/>
              <a:buFont typeface="Arial"/>
              <a:buNone/>
            </a:pPr>
            <a:r>
              <a:t/>
            </a:r>
            <a:endParaRPr sz="1400">
              <a:solidFill>
                <a:srgbClr val="32303C"/>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d4631617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d4631617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d4631617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d4631617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d46316174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d46316174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d46316174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d46316174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d46316174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d46316174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d46316174_1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d46316174_1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rPr>
              <a:t>If anything other than the soles of their feet touches the ground after getting struck, it is considered a </a:t>
            </a:r>
            <a:r>
              <a:rPr b="1" lang="en" sz="1200">
                <a:solidFill>
                  <a:srgbClr val="202124"/>
                </a:solidFill>
                <a:highlight>
                  <a:srgbClr val="FFFFFF"/>
                </a:highlight>
              </a:rPr>
              <a:t>knockdown</a:t>
            </a:r>
            <a:endParaRPr b="1" sz="1200">
              <a:solidFill>
                <a:srgbClr val="202124"/>
              </a:solidFill>
              <a:highlight>
                <a:srgbClr val="FFFFFF"/>
              </a:highlight>
            </a:endParaRPr>
          </a:p>
          <a:p>
            <a:pPr indent="0" lvl="0" marL="0" rtl="0" algn="l">
              <a:spcBef>
                <a:spcPts val="0"/>
              </a:spcBef>
              <a:spcAft>
                <a:spcPts val="0"/>
              </a:spcAft>
              <a:buNone/>
            </a:pPr>
            <a:r>
              <a:t/>
            </a:r>
            <a:endParaRPr b="1"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a </a:t>
            </a:r>
            <a:r>
              <a:rPr b="1" lang="en" sz="1200">
                <a:solidFill>
                  <a:srgbClr val="202124"/>
                </a:solidFill>
                <a:highlight>
                  <a:srgbClr val="FFFFFF"/>
                </a:highlight>
              </a:rPr>
              <a:t>takedown</a:t>
            </a:r>
            <a:r>
              <a:rPr lang="en" sz="1200">
                <a:solidFill>
                  <a:srgbClr val="202124"/>
                </a:solidFill>
                <a:highlight>
                  <a:srgbClr val="FFFFFF"/>
                </a:highlight>
              </a:rPr>
              <a:t> is a technique that involves off-balancing an opponent and bringing him or her to the ground with the attacker landing on top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gif"/><Relationship Id="rId4" Type="http://schemas.openxmlformats.org/officeDocument/2006/relationships/image" Target="../media/image4.gif"/><Relationship Id="rId5" Type="http://schemas.openxmlformats.org/officeDocument/2006/relationships/image" Target="../media/image15.gif"/><Relationship Id="rId6" Type="http://schemas.openxmlformats.org/officeDocument/2006/relationships/image" Target="../media/image1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gif"/><Relationship Id="rId4" Type="http://schemas.openxmlformats.org/officeDocument/2006/relationships/image" Target="../media/image16.gif"/><Relationship Id="rId5" Type="http://schemas.openxmlformats.org/officeDocument/2006/relationships/image" Target="../media/image8.gif"/><Relationship Id="rId6"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gif"/><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25"/>
            <a:ext cx="9144000" cy="514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p:nvPr/>
        </p:nvSpPr>
        <p:spPr>
          <a:xfrm>
            <a:off x="385775" y="3525550"/>
            <a:ext cx="8454600" cy="89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85775" y="1712250"/>
            <a:ext cx="8454600" cy="89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267900" y="1834325"/>
            <a:ext cx="8647500" cy="692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t>Mixed martial arts (MMA) is a full-contact combat sport that allows a wide variety of fighting techniques and skills from a mixture of other combat sports to be used in competition. The rules allow usage of both striking and grappling techniques while standing and on the ground. Competitions allow athletes of different disciplines of martial arts to compete under a set of unified rules.</a:t>
            </a:r>
            <a:endParaRPr/>
          </a:p>
        </p:txBody>
      </p:sp>
      <p:pic>
        <p:nvPicPr>
          <p:cNvPr id="64" name="Google Shape;64;p14"/>
          <p:cNvPicPr preferRelativeResize="0"/>
          <p:nvPr/>
        </p:nvPicPr>
        <p:blipFill>
          <a:blip r:embed="rId3">
            <a:alphaModFix/>
          </a:blip>
          <a:stretch>
            <a:fillRect/>
          </a:stretch>
        </p:blipFill>
        <p:spPr>
          <a:xfrm>
            <a:off x="7130798" y="3020415"/>
            <a:ext cx="1709570" cy="572700"/>
          </a:xfrm>
          <a:prstGeom prst="rect">
            <a:avLst/>
          </a:prstGeom>
          <a:noFill/>
          <a:ln>
            <a:noFill/>
          </a:ln>
        </p:spPr>
      </p:pic>
      <p:pic>
        <p:nvPicPr>
          <p:cNvPr id="65" name="Google Shape;65;p14"/>
          <p:cNvPicPr preferRelativeResize="0"/>
          <p:nvPr/>
        </p:nvPicPr>
        <p:blipFill>
          <a:blip r:embed="rId4">
            <a:alphaModFix/>
          </a:blip>
          <a:stretch>
            <a:fillRect/>
          </a:stretch>
        </p:blipFill>
        <p:spPr>
          <a:xfrm>
            <a:off x="791650" y="532875"/>
            <a:ext cx="2612225" cy="1355050"/>
          </a:xfrm>
          <a:prstGeom prst="rect">
            <a:avLst/>
          </a:prstGeom>
          <a:noFill/>
          <a:ln>
            <a:noFill/>
          </a:ln>
        </p:spPr>
      </p:pic>
      <p:sp>
        <p:nvSpPr>
          <p:cNvPr id="66" name="Google Shape;66;p14"/>
          <p:cNvSpPr txBox="1"/>
          <p:nvPr/>
        </p:nvSpPr>
        <p:spPr>
          <a:xfrm>
            <a:off x="289325" y="3678850"/>
            <a:ext cx="8647500" cy="583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100"/>
              <a:t>The Ultimate Fighting Championship (UFC) is an mixed martial arts organization based in Las Vegas, US. Based in the United States, the UFC produces events worldwide that showcase 12 weight divisions and abides by the Unified Rules of Mixed Martial Arts</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p:nvPr/>
        </p:nvSpPr>
        <p:spPr>
          <a:xfrm>
            <a:off x="121325" y="1431450"/>
            <a:ext cx="2595900" cy="152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5"/>
          <p:cNvPicPr preferRelativeResize="0"/>
          <p:nvPr/>
        </p:nvPicPr>
        <p:blipFill>
          <a:blip r:embed="rId3">
            <a:alphaModFix/>
          </a:blip>
          <a:stretch>
            <a:fillRect/>
          </a:stretch>
        </p:blipFill>
        <p:spPr>
          <a:xfrm>
            <a:off x="2997313" y="1655850"/>
            <a:ext cx="3149374" cy="2511101"/>
          </a:xfrm>
          <a:prstGeom prst="rect">
            <a:avLst/>
          </a:prstGeom>
          <a:noFill/>
          <a:ln>
            <a:noFill/>
          </a:ln>
          <a:effectLst>
            <a:outerShdw blurRad="57150" rotWithShape="0" algn="bl" dir="5400000" dist="19050">
              <a:srgbClr val="000000">
                <a:alpha val="50000"/>
              </a:srgbClr>
            </a:outerShdw>
          </a:effectLst>
        </p:spPr>
      </p:pic>
      <p:sp>
        <p:nvSpPr>
          <p:cNvPr id="73" name="Google Shape;73;p15"/>
          <p:cNvSpPr/>
          <p:nvPr/>
        </p:nvSpPr>
        <p:spPr>
          <a:xfrm>
            <a:off x="1342163" y="330298"/>
            <a:ext cx="6459680" cy="7736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FFFF"/>
                </a:solidFill>
                <a:latin typeface="Impact"/>
              </a:rPr>
              <a:t>HOW TO WIN</a:t>
            </a:r>
          </a:p>
        </p:txBody>
      </p:sp>
      <p:sp>
        <p:nvSpPr>
          <p:cNvPr id="74" name="Google Shape;74;p15"/>
          <p:cNvSpPr/>
          <p:nvPr/>
        </p:nvSpPr>
        <p:spPr>
          <a:xfrm>
            <a:off x="186222" y="1529596"/>
            <a:ext cx="2440200" cy="1326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60000"/>
              </a:lnSpc>
              <a:spcBef>
                <a:spcPts val="1200"/>
              </a:spcBef>
              <a:spcAft>
                <a:spcPts val="1200"/>
              </a:spcAft>
              <a:buNone/>
            </a:pPr>
            <a:r>
              <a:rPr b="1" lang="en" sz="1200">
                <a:highlight>
                  <a:srgbClr val="FFFFFF"/>
                </a:highlight>
                <a:latin typeface="Montserrat"/>
                <a:ea typeface="Montserrat"/>
                <a:cs typeface="Montserrat"/>
                <a:sym typeface="Montserrat"/>
              </a:rPr>
              <a:t>Submission (SUB)</a:t>
            </a:r>
            <a:r>
              <a:rPr lang="en" sz="1200">
                <a:highlight>
                  <a:srgbClr val="FFFFFF"/>
                </a:highlight>
                <a:latin typeface="Montserrat"/>
                <a:ea typeface="Montserrat"/>
                <a:cs typeface="Montserrat"/>
                <a:sym typeface="Montserrat"/>
              </a:rPr>
              <a:t>: Physical or verbal tap out by one of dozens of methods of submission.</a:t>
            </a:r>
            <a:endParaRPr/>
          </a:p>
        </p:txBody>
      </p:sp>
      <p:sp>
        <p:nvSpPr>
          <p:cNvPr id="75" name="Google Shape;75;p15"/>
          <p:cNvSpPr/>
          <p:nvPr/>
        </p:nvSpPr>
        <p:spPr>
          <a:xfrm>
            <a:off x="186225" y="3281800"/>
            <a:ext cx="2595900" cy="152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251122" y="3379946"/>
            <a:ext cx="2440200" cy="1326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60000"/>
              </a:lnSpc>
              <a:spcBef>
                <a:spcPts val="1200"/>
              </a:spcBef>
              <a:spcAft>
                <a:spcPts val="1200"/>
              </a:spcAft>
              <a:buNone/>
            </a:pPr>
            <a:r>
              <a:rPr b="1" lang="en" sz="1200">
                <a:solidFill>
                  <a:srgbClr val="32303C"/>
                </a:solidFill>
                <a:highlight>
                  <a:srgbClr val="FFFFFF"/>
                </a:highlight>
                <a:latin typeface="Montserrat"/>
                <a:ea typeface="Montserrat"/>
                <a:cs typeface="Montserrat"/>
                <a:sym typeface="Montserrat"/>
              </a:rPr>
              <a:t>Knockout (KO):</a:t>
            </a:r>
            <a:r>
              <a:rPr lang="en" sz="1200">
                <a:solidFill>
                  <a:srgbClr val="32303C"/>
                </a:solidFill>
                <a:highlight>
                  <a:srgbClr val="FFFFFF"/>
                </a:highlight>
                <a:latin typeface="Montserrat"/>
                <a:ea typeface="Montserrat"/>
                <a:cs typeface="Montserrat"/>
                <a:sym typeface="Montserrat"/>
              </a:rPr>
              <a:t> Athlete is knocked unconscious due to strikes or impact.</a:t>
            </a:r>
            <a:endParaRPr/>
          </a:p>
        </p:txBody>
      </p:sp>
      <p:sp>
        <p:nvSpPr>
          <p:cNvPr id="77" name="Google Shape;77;p15"/>
          <p:cNvSpPr/>
          <p:nvPr/>
        </p:nvSpPr>
        <p:spPr>
          <a:xfrm>
            <a:off x="6375575" y="1267750"/>
            <a:ext cx="2595900" cy="152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6440472" y="1365896"/>
            <a:ext cx="2440200" cy="1326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60000"/>
              </a:lnSpc>
              <a:spcBef>
                <a:spcPts val="1200"/>
              </a:spcBef>
              <a:spcAft>
                <a:spcPts val="1200"/>
              </a:spcAft>
              <a:buNone/>
            </a:pPr>
            <a:r>
              <a:rPr b="1" lang="en" sz="1200">
                <a:solidFill>
                  <a:srgbClr val="32303C"/>
                </a:solidFill>
                <a:highlight>
                  <a:srgbClr val="FFFFFF"/>
                </a:highlight>
                <a:latin typeface="Montserrat"/>
                <a:ea typeface="Montserrat"/>
                <a:cs typeface="Montserrat"/>
                <a:sym typeface="Montserrat"/>
              </a:rPr>
              <a:t>Technical Knockout (TKO): </a:t>
            </a:r>
            <a:r>
              <a:rPr lang="en" sz="1200">
                <a:solidFill>
                  <a:srgbClr val="32303C"/>
                </a:solidFill>
                <a:highlight>
                  <a:srgbClr val="FFFFFF"/>
                </a:highlight>
                <a:latin typeface="Montserrat"/>
                <a:ea typeface="Montserrat"/>
                <a:cs typeface="Montserrat"/>
                <a:sym typeface="Montserrat"/>
              </a:rPr>
              <a:t>The referee stops the contest due to strikes or impact.</a:t>
            </a:r>
            <a:endParaRPr/>
          </a:p>
        </p:txBody>
      </p:sp>
      <p:sp>
        <p:nvSpPr>
          <p:cNvPr id="79" name="Google Shape;79;p15"/>
          <p:cNvSpPr/>
          <p:nvPr/>
        </p:nvSpPr>
        <p:spPr>
          <a:xfrm>
            <a:off x="6197925" y="3038175"/>
            <a:ext cx="2839500" cy="185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6255675" y="3129700"/>
            <a:ext cx="2724000" cy="167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60000"/>
              </a:lnSpc>
              <a:spcBef>
                <a:spcPts val="1200"/>
              </a:spcBef>
              <a:spcAft>
                <a:spcPts val="1200"/>
              </a:spcAft>
              <a:buNone/>
            </a:pPr>
            <a:r>
              <a:rPr b="1" lang="en" sz="1200">
                <a:solidFill>
                  <a:srgbClr val="32303C"/>
                </a:solidFill>
                <a:highlight>
                  <a:srgbClr val="FFFFFF"/>
                </a:highlight>
                <a:latin typeface="Montserrat"/>
                <a:ea typeface="Montserrat"/>
                <a:cs typeface="Montserrat"/>
                <a:sym typeface="Montserrat"/>
              </a:rPr>
              <a:t>Judges' Decision: </a:t>
            </a:r>
            <a:r>
              <a:rPr lang="en" sz="1200">
                <a:solidFill>
                  <a:srgbClr val="32303C"/>
                </a:solidFill>
                <a:highlight>
                  <a:srgbClr val="FFFFFF"/>
                </a:highlight>
                <a:latin typeface="Montserrat"/>
                <a:ea typeface="Montserrat"/>
                <a:cs typeface="Montserrat"/>
                <a:sym typeface="Montserrat"/>
              </a:rPr>
              <a:t>When a fight is not finished by a submission, KO, or TKO, the judges deliver their scorecards for a final decision.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412850" y="379775"/>
            <a:ext cx="3565595" cy="4374275"/>
          </a:xfrm>
          <a:prstGeom prst="rect">
            <a:avLst/>
          </a:prstGeom>
          <a:noFill/>
          <a:ln>
            <a:noFill/>
          </a:ln>
        </p:spPr>
      </p:pic>
      <p:pic>
        <p:nvPicPr>
          <p:cNvPr id="86" name="Google Shape;86;p16"/>
          <p:cNvPicPr preferRelativeResize="0"/>
          <p:nvPr/>
        </p:nvPicPr>
        <p:blipFill>
          <a:blip r:embed="rId4">
            <a:alphaModFix/>
          </a:blip>
          <a:stretch>
            <a:fillRect/>
          </a:stretch>
        </p:blipFill>
        <p:spPr>
          <a:xfrm>
            <a:off x="4669675" y="2084651"/>
            <a:ext cx="3794325" cy="2582600"/>
          </a:xfrm>
          <a:prstGeom prst="rect">
            <a:avLst/>
          </a:prstGeom>
          <a:noFill/>
          <a:ln>
            <a:noFill/>
          </a:ln>
        </p:spPr>
      </p:pic>
      <p:sp>
        <p:nvSpPr>
          <p:cNvPr id="87" name="Google Shape;87;p16"/>
          <p:cNvSpPr/>
          <p:nvPr/>
        </p:nvSpPr>
        <p:spPr>
          <a:xfrm>
            <a:off x="4669675" y="271275"/>
            <a:ext cx="3794327" cy="161685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FFFF"/>
                </a:solidFill>
                <a:latin typeface="Impact"/>
              </a:rPr>
              <a:t>WEIGHT </a:t>
            </a:r>
            <a:br>
              <a:rPr b="0" i="0">
                <a:ln cap="flat" cmpd="sng" w="9525">
                  <a:solidFill>
                    <a:schemeClr val="dk2"/>
                  </a:solidFill>
                  <a:prstDash val="solid"/>
                  <a:round/>
                  <a:headEnd len="sm" w="sm" type="none"/>
                  <a:tailEnd len="sm" w="sm" type="none"/>
                </a:ln>
                <a:solidFill>
                  <a:srgbClr val="FFFFFF"/>
                </a:solidFill>
                <a:latin typeface="Impact"/>
              </a:rPr>
            </a:br>
            <a:r>
              <a:rPr b="0" i="0">
                <a:ln cap="flat" cmpd="sng" w="9525">
                  <a:solidFill>
                    <a:schemeClr val="dk2"/>
                  </a:solidFill>
                  <a:prstDash val="solid"/>
                  <a:round/>
                  <a:headEnd len="sm" w="sm" type="none"/>
                  <a:tailEnd len="sm" w="sm" type="none"/>
                </a:ln>
                <a:solidFill>
                  <a:srgbClr val="FFFFFF"/>
                </a:solidFill>
                <a:latin typeface="Impact"/>
              </a:rPr>
              <a:t>CLASSES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p:nvPr/>
        </p:nvSpPr>
        <p:spPr>
          <a:xfrm>
            <a:off x="285775" y="260425"/>
            <a:ext cx="7132112" cy="65718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FFFF"/>
                </a:solidFill>
                <a:latin typeface="Impact"/>
              </a:rPr>
              <a:t>Common stances</a:t>
            </a:r>
          </a:p>
        </p:txBody>
      </p:sp>
      <p:pic>
        <p:nvPicPr>
          <p:cNvPr id="93" name="Google Shape;93;p17"/>
          <p:cNvPicPr preferRelativeResize="0"/>
          <p:nvPr/>
        </p:nvPicPr>
        <p:blipFill>
          <a:blip r:embed="rId3">
            <a:alphaModFix/>
          </a:blip>
          <a:stretch>
            <a:fillRect/>
          </a:stretch>
        </p:blipFill>
        <p:spPr>
          <a:xfrm>
            <a:off x="908988" y="1176322"/>
            <a:ext cx="7326025" cy="356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p:nvPr/>
        </p:nvSpPr>
        <p:spPr>
          <a:xfrm>
            <a:off x="209800" y="260425"/>
            <a:ext cx="6181598" cy="5100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FFFF"/>
                </a:solidFill>
                <a:latin typeface="Impact"/>
              </a:rPr>
              <a:t>Common statistics</a:t>
            </a:r>
          </a:p>
        </p:txBody>
      </p:sp>
      <p:pic>
        <p:nvPicPr>
          <p:cNvPr id="99" name="Google Shape;99;p18"/>
          <p:cNvPicPr preferRelativeResize="0"/>
          <p:nvPr/>
        </p:nvPicPr>
        <p:blipFill>
          <a:blip r:embed="rId3">
            <a:alphaModFix/>
          </a:blip>
          <a:stretch>
            <a:fillRect/>
          </a:stretch>
        </p:blipFill>
        <p:spPr>
          <a:xfrm>
            <a:off x="104900" y="1183300"/>
            <a:ext cx="8934202" cy="406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p:nvPr/>
        </p:nvSpPr>
        <p:spPr>
          <a:xfrm>
            <a:off x="209800" y="130200"/>
            <a:ext cx="6181598" cy="4449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FFFF"/>
                </a:solidFill>
                <a:latin typeface="Impact"/>
              </a:rPr>
              <a:t>Common statistics</a:t>
            </a:r>
          </a:p>
        </p:txBody>
      </p:sp>
      <p:sp>
        <p:nvSpPr>
          <p:cNvPr id="105" name="Google Shape;105;p19"/>
          <p:cNvSpPr/>
          <p:nvPr/>
        </p:nvSpPr>
        <p:spPr>
          <a:xfrm>
            <a:off x="754300" y="776038"/>
            <a:ext cx="2929800" cy="19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txBox="1"/>
          <p:nvPr/>
        </p:nvSpPr>
        <p:spPr>
          <a:xfrm>
            <a:off x="811000" y="2393488"/>
            <a:ext cx="281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Significant Strike (SIG_STR)</a:t>
            </a:r>
            <a:endParaRPr b="1"/>
          </a:p>
        </p:txBody>
      </p:sp>
      <p:sp>
        <p:nvSpPr>
          <p:cNvPr id="107" name="Google Shape;107;p19"/>
          <p:cNvSpPr/>
          <p:nvPr/>
        </p:nvSpPr>
        <p:spPr>
          <a:xfrm>
            <a:off x="5024650" y="2913800"/>
            <a:ext cx="2929800" cy="19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5597091" y="4504409"/>
            <a:ext cx="18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Body</a:t>
            </a:r>
            <a:endParaRPr b="1"/>
          </a:p>
        </p:txBody>
      </p:sp>
      <p:pic>
        <p:nvPicPr>
          <p:cNvPr id="109" name="Google Shape;109;p19"/>
          <p:cNvPicPr preferRelativeResize="0"/>
          <p:nvPr/>
        </p:nvPicPr>
        <p:blipFill>
          <a:blip r:embed="rId3">
            <a:alphaModFix/>
          </a:blip>
          <a:stretch>
            <a:fillRect/>
          </a:stretch>
        </p:blipFill>
        <p:spPr>
          <a:xfrm>
            <a:off x="811000" y="873163"/>
            <a:ext cx="2782200" cy="1586700"/>
          </a:xfrm>
          <a:prstGeom prst="rect">
            <a:avLst/>
          </a:prstGeom>
          <a:noFill/>
          <a:ln cap="flat" cmpd="sng" w="19050">
            <a:solidFill>
              <a:srgbClr val="000000"/>
            </a:solidFill>
            <a:prstDash val="solid"/>
            <a:round/>
            <a:headEnd len="sm" w="sm" type="none"/>
            <a:tailEnd len="sm" w="sm" type="none"/>
          </a:ln>
        </p:spPr>
      </p:pic>
      <p:sp>
        <p:nvSpPr>
          <p:cNvPr id="110" name="Google Shape;110;p19"/>
          <p:cNvSpPr/>
          <p:nvPr/>
        </p:nvSpPr>
        <p:spPr>
          <a:xfrm>
            <a:off x="754300" y="2881375"/>
            <a:ext cx="2929800" cy="19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nvSpPr>
        <p:spPr>
          <a:xfrm>
            <a:off x="1309441" y="4471984"/>
            <a:ext cx="18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Clinch</a:t>
            </a:r>
            <a:endParaRPr b="1"/>
          </a:p>
        </p:txBody>
      </p:sp>
      <p:pic>
        <p:nvPicPr>
          <p:cNvPr id="112" name="Google Shape;112;p19"/>
          <p:cNvPicPr preferRelativeResize="0"/>
          <p:nvPr/>
        </p:nvPicPr>
        <p:blipFill>
          <a:blip r:embed="rId4">
            <a:alphaModFix/>
          </a:blip>
          <a:stretch>
            <a:fillRect/>
          </a:stretch>
        </p:blipFill>
        <p:spPr>
          <a:xfrm>
            <a:off x="838338" y="2994600"/>
            <a:ext cx="2718767" cy="1526700"/>
          </a:xfrm>
          <a:prstGeom prst="rect">
            <a:avLst/>
          </a:prstGeom>
          <a:noFill/>
          <a:ln>
            <a:noFill/>
          </a:ln>
        </p:spPr>
      </p:pic>
      <p:sp>
        <p:nvSpPr>
          <p:cNvPr id="113" name="Google Shape;113;p19"/>
          <p:cNvSpPr/>
          <p:nvPr/>
        </p:nvSpPr>
        <p:spPr>
          <a:xfrm>
            <a:off x="5041950" y="749063"/>
            <a:ext cx="2929800" cy="19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nvSpPr>
        <p:spPr>
          <a:xfrm>
            <a:off x="5614391" y="2339672"/>
            <a:ext cx="18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Head</a:t>
            </a:r>
            <a:endParaRPr b="1"/>
          </a:p>
        </p:txBody>
      </p:sp>
      <p:pic>
        <p:nvPicPr>
          <p:cNvPr id="115" name="Google Shape;115;p19"/>
          <p:cNvPicPr preferRelativeResize="0"/>
          <p:nvPr/>
        </p:nvPicPr>
        <p:blipFill>
          <a:blip r:embed="rId5">
            <a:alphaModFix/>
          </a:blip>
          <a:stretch>
            <a:fillRect/>
          </a:stretch>
        </p:blipFill>
        <p:spPr>
          <a:xfrm>
            <a:off x="5150675" y="861088"/>
            <a:ext cx="2712350" cy="1526700"/>
          </a:xfrm>
          <a:prstGeom prst="rect">
            <a:avLst/>
          </a:prstGeom>
          <a:noFill/>
          <a:ln cap="flat" cmpd="sng" w="19050">
            <a:solidFill>
              <a:srgbClr val="000000"/>
            </a:solidFill>
            <a:prstDash val="solid"/>
            <a:round/>
            <a:headEnd len="sm" w="sm" type="none"/>
            <a:tailEnd len="sm" w="sm" type="none"/>
          </a:ln>
        </p:spPr>
      </p:pic>
      <p:pic>
        <p:nvPicPr>
          <p:cNvPr id="116" name="Google Shape;116;p19"/>
          <p:cNvPicPr preferRelativeResize="0"/>
          <p:nvPr/>
        </p:nvPicPr>
        <p:blipFill>
          <a:blip r:embed="rId6">
            <a:alphaModFix/>
          </a:blip>
          <a:stretch>
            <a:fillRect/>
          </a:stretch>
        </p:blipFill>
        <p:spPr>
          <a:xfrm>
            <a:off x="5133350" y="2984275"/>
            <a:ext cx="2712350" cy="15257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p:nvPr/>
        </p:nvSpPr>
        <p:spPr>
          <a:xfrm>
            <a:off x="736838" y="2865675"/>
            <a:ext cx="2929800" cy="19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209800" y="130200"/>
            <a:ext cx="6181598" cy="4449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FFFF"/>
                </a:solidFill>
                <a:latin typeface="Impact"/>
              </a:rPr>
              <a:t>Common statistics</a:t>
            </a:r>
          </a:p>
        </p:txBody>
      </p:sp>
      <p:sp>
        <p:nvSpPr>
          <p:cNvPr id="123" name="Google Shape;123;p20"/>
          <p:cNvSpPr txBox="1"/>
          <p:nvPr/>
        </p:nvSpPr>
        <p:spPr>
          <a:xfrm>
            <a:off x="1291979" y="4456284"/>
            <a:ext cx="18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Pass</a:t>
            </a:r>
            <a:endParaRPr b="1"/>
          </a:p>
        </p:txBody>
      </p:sp>
      <p:sp>
        <p:nvSpPr>
          <p:cNvPr id="124" name="Google Shape;124;p20"/>
          <p:cNvSpPr/>
          <p:nvPr/>
        </p:nvSpPr>
        <p:spPr>
          <a:xfrm>
            <a:off x="737900" y="751850"/>
            <a:ext cx="2929800" cy="19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nvSpPr>
        <p:spPr>
          <a:xfrm>
            <a:off x="1293041" y="2382734"/>
            <a:ext cx="18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Submission (SUB)</a:t>
            </a:r>
            <a:endParaRPr b="1"/>
          </a:p>
        </p:txBody>
      </p:sp>
      <p:sp>
        <p:nvSpPr>
          <p:cNvPr id="126" name="Google Shape;126;p20"/>
          <p:cNvSpPr/>
          <p:nvPr/>
        </p:nvSpPr>
        <p:spPr>
          <a:xfrm>
            <a:off x="5024625" y="765275"/>
            <a:ext cx="2929800" cy="19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txBox="1"/>
          <p:nvPr/>
        </p:nvSpPr>
        <p:spPr>
          <a:xfrm>
            <a:off x="5081325" y="2382725"/>
            <a:ext cx="281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Reversals (Rev)</a:t>
            </a:r>
            <a:endParaRPr b="1"/>
          </a:p>
        </p:txBody>
      </p:sp>
      <p:sp>
        <p:nvSpPr>
          <p:cNvPr id="128" name="Google Shape;128;p20"/>
          <p:cNvSpPr/>
          <p:nvPr/>
        </p:nvSpPr>
        <p:spPr>
          <a:xfrm>
            <a:off x="5024625" y="2919375"/>
            <a:ext cx="2929800" cy="19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nvSpPr>
        <p:spPr>
          <a:xfrm>
            <a:off x="5597066" y="4509984"/>
            <a:ext cx="18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Ground</a:t>
            </a:r>
            <a:endParaRPr b="1"/>
          </a:p>
        </p:txBody>
      </p:sp>
      <p:pic>
        <p:nvPicPr>
          <p:cNvPr id="130" name="Google Shape;130;p20"/>
          <p:cNvPicPr preferRelativeResize="0"/>
          <p:nvPr/>
        </p:nvPicPr>
        <p:blipFill>
          <a:blip r:embed="rId3">
            <a:alphaModFix/>
          </a:blip>
          <a:stretch>
            <a:fillRect/>
          </a:stretch>
        </p:blipFill>
        <p:spPr>
          <a:xfrm>
            <a:off x="824088" y="2994750"/>
            <a:ext cx="2755775" cy="1529650"/>
          </a:xfrm>
          <a:prstGeom prst="rect">
            <a:avLst/>
          </a:prstGeom>
          <a:noFill/>
          <a:ln cap="flat" cmpd="sng" w="19050">
            <a:solidFill>
              <a:srgbClr val="000000"/>
            </a:solidFill>
            <a:prstDash val="solid"/>
            <a:round/>
            <a:headEnd len="sm" w="sm" type="none"/>
            <a:tailEnd len="sm" w="sm" type="none"/>
          </a:ln>
        </p:spPr>
      </p:pic>
      <p:pic>
        <p:nvPicPr>
          <p:cNvPr id="131" name="Google Shape;131;p20"/>
          <p:cNvPicPr preferRelativeResize="0"/>
          <p:nvPr/>
        </p:nvPicPr>
        <p:blipFill>
          <a:blip r:embed="rId4">
            <a:alphaModFix/>
          </a:blip>
          <a:stretch>
            <a:fillRect/>
          </a:stretch>
        </p:blipFill>
        <p:spPr>
          <a:xfrm>
            <a:off x="5098625" y="892725"/>
            <a:ext cx="2816400" cy="1529650"/>
          </a:xfrm>
          <a:prstGeom prst="rect">
            <a:avLst/>
          </a:prstGeom>
          <a:noFill/>
          <a:ln cap="flat" cmpd="sng" w="19050">
            <a:solidFill>
              <a:srgbClr val="000000"/>
            </a:solidFill>
            <a:prstDash val="solid"/>
            <a:round/>
            <a:headEnd len="sm" w="sm" type="none"/>
            <a:tailEnd len="sm" w="sm" type="none"/>
          </a:ln>
        </p:spPr>
      </p:pic>
      <p:pic>
        <p:nvPicPr>
          <p:cNvPr id="132" name="Google Shape;132;p20"/>
          <p:cNvPicPr preferRelativeResize="0"/>
          <p:nvPr/>
        </p:nvPicPr>
        <p:blipFill>
          <a:blip r:embed="rId5">
            <a:alphaModFix/>
          </a:blip>
          <a:stretch>
            <a:fillRect/>
          </a:stretch>
        </p:blipFill>
        <p:spPr>
          <a:xfrm>
            <a:off x="823850" y="850750"/>
            <a:ext cx="2755775" cy="1546963"/>
          </a:xfrm>
          <a:prstGeom prst="rect">
            <a:avLst/>
          </a:prstGeom>
          <a:noFill/>
          <a:ln cap="flat" cmpd="sng" w="19050">
            <a:solidFill>
              <a:srgbClr val="000000"/>
            </a:solidFill>
            <a:prstDash val="solid"/>
            <a:round/>
            <a:headEnd len="sm" w="sm" type="none"/>
            <a:tailEnd len="sm" w="sm" type="none"/>
          </a:ln>
        </p:spPr>
      </p:pic>
      <p:pic>
        <p:nvPicPr>
          <p:cNvPr id="133" name="Google Shape;133;p20"/>
          <p:cNvPicPr preferRelativeResize="0"/>
          <p:nvPr/>
        </p:nvPicPr>
        <p:blipFill>
          <a:blip r:embed="rId6">
            <a:alphaModFix/>
          </a:blip>
          <a:stretch>
            <a:fillRect/>
          </a:stretch>
        </p:blipFill>
        <p:spPr>
          <a:xfrm>
            <a:off x="5098625" y="3025924"/>
            <a:ext cx="2755775" cy="154905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p:nvPr/>
        </p:nvSpPr>
        <p:spPr>
          <a:xfrm>
            <a:off x="209800" y="130200"/>
            <a:ext cx="6181598" cy="4449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FFFF"/>
                </a:solidFill>
                <a:latin typeface="Impact"/>
              </a:rPr>
              <a:t>Common statistics</a:t>
            </a:r>
          </a:p>
        </p:txBody>
      </p:sp>
      <p:sp>
        <p:nvSpPr>
          <p:cNvPr id="139" name="Google Shape;139;p21"/>
          <p:cNvSpPr/>
          <p:nvPr/>
        </p:nvSpPr>
        <p:spPr>
          <a:xfrm>
            <a:off x="151950" y="1180500"/>
            <a:ext cx="4275300" cy="2885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1"/>
          <p:cNvPicPr preferRelativeResize="0"/>
          <p:nvPr/>
        </p:nvPicPr>
        <p:blipFill>
          <a:blip r:embed="rId3">
            <a:alphaModFix/>
          </a:blip>
          <a:stretch>
            <a:fillRect/>
          </a:stretch>
        </p:blipFill>
        <p:spPr>
          <a:xfrm>
            <a:off x="317625" y="1258750"/>
            <a:ext cx="3959600" cy="2462550"/>
          </a:xfrm>
          <a:prstGeom prst="rect">
            <a:avLst/>
          </a:prstGeom>
          <a:noFill/>
          <a:ln cap="flat" cmpd="sng" w="19050">
            <a:solidFill>
              <a:srgbClr val="000000"/>
            </a:solidFill>
            <a:prstDash val="solid"/>
            <a:round/>
            <a:headEnd len="sm" w="sm" type="none"/>
            <a:tailEnd len="sm" w="sm" type="none"/>
          </a:ln>
        </p:spPr>
      </p:pic>
      <p:sp>
        <p:nvSpPr>
          <p:cNvPr id="141" name="Google Shape;141;p21"/>
          <p:cNvSpPr txBox="1"/>
          <p:nvPr/>
        </p:nvSpPr>
        <p:spPr>
          <a:xfrm>
            <a:off x="961953" y="3721291"/>
            <a:ext cx="265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Knockdown (KD)</a:t>
            </a:r>
            <a:endParaRPr b="1"/>
          </a:p>
        </p:txBody>
      </p:sp>
      <p:sp>
        <p:nvSpPr>
          <p:cNvPr id="142" name="Google Shape;142;p21"/>
          <p:cNvSpPr/>
          <p:nvPr/>
        </p:nvSpPr>
        <p:spPr>
          <a:xfrm>
            <a:off x="4572000" y="1180500"/>
            <a:ext cx="4275300" cy="2885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nvSpPr>
        <p:spPr>
          <a:xfrm>
            <a:off x="5410188" y="3721295"/>
            <a:ext cx="25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Takedown (TD)</a:t>
            </a:r>
            <a:endParaRPr b="1"/>
          </a:p>
        </p:txBody>
      </p:sp>
      <p:pic>
        <p:nvPicPr>
          <p:cNvPr id="144" name="Google Shape;144;p21"/>
          <p:cNvPicPr preferRelativeResize="0"/>
          <p:nvPr/>
        </p:nvPicPr>
        <p:blipFill>
          <a:blip r:embed="rId4">
            <a:alphaModFix/>
          </a:blip>
          <a:stretch>
            <a:fillRect/>
          </a:stretch>
        </p:blipFill>
        <p:spPr>
          <a:xfrm>
            <a:off x="4678175" y="1258750"/>
            <a:ext cx="4062950" cy="24625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